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0" r:id="rId1"/>
  </p:sldMasterIdLst>
  <p:notesMasterIdLst>
    <p:notesMasterId r:id="rId41"/>
  </p:notesMasterIdLst>
  <p:sldIdLst>
    <p:sldId id="456" r:id="rId2"/>
    <p:sldId id="457" r:id="rId3"/>
    <p:sldId id="314" r:id="rId4"/>
    <p:sldId id="284" r:id="rId5"/>
    <p:sldId id="273" r:id="rId6"/>
    <p:sldId id="380" r:id="rId7"/>
    <p:sldId id="356" r:id="rId8"/>
    <p:sldId id="355" r:id="rId9"/>
    <p:sldId id="317" r:id="rId10"/>
    <p:sldId id="318" r:id="rId11"/>
    <p:sldId id="275" r:id="rId12"/>
    <p:sldId id="286" r:id="rId13"/>
    <p:sldId id="276" r:id="rId14"/>
    <p:sldId id="357" r:id="rId15"/>
    <p:sldId id="325" r:id="rId16"/>
    <p:sldId id="326" r:id="rId17"/>
    <p:sldId id="385" r:id="rId18"/>
    <p:sldId id="386" r:id="rId19"/>
    <p:sldId id="402" r:id="rId20"/>
    <p:sldId id="403" r:id="rId21"/>
    <p:sldId id="404" r:id="rId22"/>
    <p:sldId id="458" r:id="rId23"/>
    <p:sldId id="407" r:id="rId24"/>
    <p:sldId id="408" r:id="rId25"/>
    <p:sldId id="415" r:id="rId26"/>
    <p:sldId id="417" r:id="rId27"/>
    <p:sldId id="418" r:id="rId28"/>
    <p:sldId id="419" r:id="rId29"/>
    <p:sldId id="420" r:id="rId30"/>
    <p:sldId id="424" r:id="rId31"/>
    <p:sldId id="425" r:id="rId32"/>
    <p:sldId id="426" r:id="rId33"/>
    <p:sldId id="427" r:id="rId34"/>
    <p:sldId id="459" r:id="rId35"/>
    <p:sldId id="428" r:id="rId36"/>
    <p:sldId id="429" r:id="rId37"/>
    <p:sldId id="431" r:id="rId38"/>
    <p:sldId id="432" r:id="rId39"/>
    <p:sldId id="460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FFCC"/>
    <a:srgbClr val="000000"/>
    <a:srgbClr val="FFCC99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C9B4A0-5D67-46CE-B90B-6D6BDC19B429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0C0125-ABC4-4288-B773-E6B446AF9C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A0004F-7541-48ED-B3F1-7256A9044BF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D11582-6502-4386-BBED-ED6F966565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2E4185-8B50-4513-8F99-FF19F4C4AF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739D0B1-4ADC-474A-A107-D5F7577944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600200"/>
            <a:ext cx="4194175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01625" y="3925888"/>
            <a:ext cx="4194175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2279C-7615-4CC5-8456-7DD460BA3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600200"/>
            <a:ext cx="4194175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194175" cy="2173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301625" y="3925888"/>
            <a:ext cx="8540750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E4A3A-5669-4F06-B47D-09272ED27B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6F3D94F-92A7-455D-A9D8-675BEE3A42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FED2B-B72E-4B23-9793-0F46BA8179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33A5E7-1675-40EC-9DE9-BDF767E653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FB9D02-38D9-41BA-A6B7-7C891405A9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8BD27C-0DFE-405A-BDBB-88A6862436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672F69-CBFA-4D72-AE8D-9664A56BE9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0FD3F3-86FF-4419-8574-9737F572ED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489A2B-DA64-410C-A8BA-DD7E5B93C4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F346F8-E188-42B6-9299-42B1858E53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F07250-7C34-4F4E-BF43-3161F8F226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  <p:sldLayoutId id="2147483923" r:id="rId12"/>
    <p:sldLayoutId id="2147483924" r:id="rId13"/>
    <p:sldLayoutId id="2147483931" r:id="rId14"/>
    <p:sldLayoutId id="2147483932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4724400"/>
            <a:ext cx="358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Великий, красивый и добрый…</a:t>
            </a:r>
          </a:p>
          <a:p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Таким он был как человек и как автор; таковы же были его ум, сердце и наружность.</a:t>
            </a:r>
          </a:p>
          <a:p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		Людвиг </a:t>
            </a:r>
            <a:r>
              <a:rPr lang="ru-RU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Пич</a:t>
            </a:r>
            <a:endParaRPr lang="ru-RU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4756" name="Picture 4" descr="http://ic.pics.livejournal.com/evgenyi51/20157863/138572/138572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90599"/>
            <a:ext cx="2971800" cy="356819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1000" y="304800"/>
            <a:ext cx="85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ГОКУ АО «Общеобразовательная школа при учреждениях исполнения наказания»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1295400"/>
            <a:ext cx="533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Очерк жизни и творчества Ивана Сергеевича Тургенева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(1818 – 1883)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38800" y="441960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Выполнила учитель русского языка и литературы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 категории Станкевич Л.И.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2400" y="63246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Благовещенск 2016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657600" y="1447800"/>
            <a:ext cx="54864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«1818 года, 28 октября, в понедельник, родился сын Иван, ростом 12 вершков, в Орле, в своем доме, в 12 часов утра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ctr">
              <a:spcBef>
                <a:spcPct val="50000"/>
              </a:spcBef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(из памятной книжки В.П. Тургеневой)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2" name="Picture 6" descr="Т 7 л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3366853" cy="4648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5715000" y="2590800"/>
            <a:ext cx="3200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Братья Николай и 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Иван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Тургеневы</a:t>
            </a:r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4267200"/>
            <a:ext cx="8763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Родители заботились о воспитании трёх сыновей. В чине полковника Сергей Николаевич оставляет военную службу. Когда Ивану было 4 года, семейство предприняло первое заграничное путешествие, побывав в Германии, Франции. В Париже жили полгода, активно посещая театр, концерты.</a:t>
            </a: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детстве Иван Сергеевич свободно говорил на трёх языках, много читал классической литературы на французском, английском, немецком языках.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0" name="Picture 2" descr="http://efektro.ru/baza/t_in_moscow/Wdriver/Stran1/Broth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228600"/>
            <a:ext cx="4988357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1" name="Rectangle 5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304800" y="4419600"/>
            <a:ext cx="8610600" cy="1828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«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Мне нечем помянуть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моего детства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Ни одного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светлого воспоминания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Матери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боялся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как огня.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Меня наказывали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всякий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пустяк, одним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словом,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муштровали, как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рекрута. Редкий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проходил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 розог; когда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отваживался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спросить, за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меня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наказывали,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мать категорически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заявляла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«Тебе об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этом лучше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знать, догадайся».</a:t>
            </a:r>
          </a:p>
          <a:p>
            <a:pPr algn="r">
              <a:lnSpc>
                <a:spcPct val="90000"/>
              </a:lnSpc>
              <a:buFont typeface="Arial" charset="0"/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(из воспоминаний И.С. Тургенева)</a:t>
            </a: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80999"/>
            <a:ext cx="2819400" cy="38294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Rectangle 12"/>
          <p:cNvSpPr txBox="1">
            <a:spLocks noChangeArrowheads="1"/>
          </p:cNvSpPr>
          <p:nvPr/>
        </p:nvSpPr>
        <p:spPr>
          <a:xfrm>
            <a:off x="5791200" y="5638800"/>
            <a:ext cx="2819400" cy="3603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7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7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7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7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7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7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1" grpId="0" build="p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 descr="179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600" y="3657600"/>
            <a:ext cx="3887787" cy="250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4" name="Picture 8" descr="pic2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"/>
            <a:ext cx="3671888" cy="2828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762000" y="6248400"/>
            <a:ext cx="28478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Московский университет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04800" y="3124200"/>
            <a:ext cx="4038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Пансион И. Ф.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Вейденгаммера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4419600" y="0"/>
            <a:ext cx="4422775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9" name="Rectangle 3"/>
          <p:cNvSpPr txBox="1">
            <a:spLocks noRot="1" noChangeArrowheads="1"/>
          </p:cNvSpPr>
          <p:nvPr/>
        </p:nvSpPr>
        <p:spPr>
          <a:xfrm>
            <a:off x="4267200" y="762000"/>
            <a:ext cx="4876800" cy="54864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1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1827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г.</a:t>
            </a:r>
            <a:r>
              <a:rPr kumimoji="0" lang="ru-RU" sz="2400" b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- семья переезжает в Москву.</a:t>
            </a:r>
            <a:r>
              <a:rPr kumimoji="0" lang="ru-RU" sz="2400" b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</a:t>
            </a:r>
            <a:r>
              <a:rPr kumimoji="0" lang="ru-RU" sz="2400" b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начале Тургенев обучается в частных пансионах и у хороших домашних учителей.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noProof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noProof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sz="2400" b="1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833 г.</a:t>
            </a:r>
            <a:r>
              <a:rPr kumimoji="0" lang="ru-RU" sz="2400" b="1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ru-RU" sz="2400" b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Московский </a:t>
            </a:r>
            <a:r>
              <a:rPr kumimoji="0" lang="ru-RU" sz="2400" b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государст-венный</a:t>
            </a:r>
            <a:r>
              <a:rPr kumimoji="0" lang="ru-RU" sz="2400" b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университет</a:t>
            </a:r>
            <a:r>
              <a:rPr kumimoji="0" lang="ru-RU" sz="2400" b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</a:t>
            </a:r>
            <a:r>
              <a:rPr kumimoji="0" lang="ru-RU" sz="2400" b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ловесное отделение.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sz="2400" b="1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834</a:t>
            </a:r>
            <a:r>
              <a:rPr kumimoji="0" lang="ru-RU" sz="2400" b="1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- </a:t>
            </a:r>
            <a:r>
              <a:rPr kumimoji="0" lang="ru-RU" sz="2400" b="1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837 гг.</a:t>
            </a:r>
            <a:r>
              <a:rPr kumimoji="0" lang="ru-RU" sz="2400" b="1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Петербургский университет</a:t>
            </a:r>
            <a:r>
              <a:rPr kumimoji="0" lang="ru-RU" sz="2400" b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</a:t>
            </a:r>
            <a:r>
              <a:rPr kumimoji="0" lang="ru-RU" sz="2400" b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ловесное </a:t>
            </a:r>
            <a:r>
              <a:rPr kumimoji="0" lang="ru-RU" sz="2400" b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отделе-ние</a:t>
            </a:r>
            <a:r>
              <a:rPr kumimoji="0" lang="ru-RU" sz="2400" b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философского факультета.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январь 1843г. 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Тургенев поступает на службу в Министерство внутренних дел.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1845г. </a:t>
            </a:r>
            <a:r>
              <a:rPr kumimoji="0" lang="ru-RU" sz="2400" b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подаёт в отставку</a:t>
            </a:r>
            <a:endParaRPr kumimoji="0" lang="ru-RU" sz="2400" b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  <p:bldP spid="92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14313"/>
            <a:ext cx="8475662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Тургеневу не было ещё и 15 лет, когда он стал студентом словесного отделения Московского университета</a:t>
            </a:r>
          </a:p>
        </p:txBody>
      </p:sp>
      <p:pic>
        <p:nvPicPr>
          <p:cNvPr id="3256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00200"/>
            <a:ext cx="7354888" cy="4040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5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5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5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28600" y="762000"/>
            <a:ext cx="5334000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Тургенев 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вырос  в  атмосфере 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само-</a:t>
            </a:r>
          </a:p>
          <a:p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дурства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деспотизма, потому что мать 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превратила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имение 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самодержавное  государство,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муж и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сыновья  были  глубоко  несчастны. </a:t>
            </a:r>
          </a:p>
          <a:p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Перед  смертью 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она едва 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 лишила  наследства  обоих  сыновей – Николая  и  Ивана ( младший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сын Сергей умер, когда ему было 16 лет).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В  приступе   гнева  на  старшего  сына, не  угодившего  ей  своей  женитьбой, 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мать вдребезги 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разбила  портреты 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трёх 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 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сыновей. </a:t>
            </a:r>
            <a:endParaRPr lang="ru-RU" sz="2400" dirty="0">
              <a:solidFill>
                <a:schemeClr val="accent2"/>
              </a:solidFill>
              <a:latin typeface="Georgia" pitchFamily="18" charset="0"/>
            </a:endParaRPr>
          </a:p>
          <a:p>
            <a:endParaRPr lang="ru-RU" sz="2000" i="1" dirty="0">
              <a:latin typeface="Georgia" pitchFamily="18" charset="0"/>
            </a:endParaRPr>
          </a:p>
          <a:p>
            <a:r>
              <a:rPr lang="ru-RU" sz="2000" i="1" dirty="0">
                <a:solidFill>
                  <a:schemeClr val="bg1"/>
                </a:solidFill>
                <a:latin typeface="Georgia" pitchFamily="18" charset="0"/>
              </a:rPr>
              <a:t>       </a:t>
            </a:r>
          </a:p>
        </p:txBody>
      </p:sp>
      <p:pic>
        <p:nvPicPr>
          <p:cNvPr id="4" name="Picture 9" descr="20l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15000" y="457200"/>
            <a:ext cx="2743200" cy="32770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638800" y="3886200"/>
            <a:ext cx="2895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Сын  мой,  бойся  женской   любви, бойся  этого  счастья,  этой  отравы…», – это        предостережение  из  повести  «Первая  любовь»  оказалось  пророческим.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5" name="Picture 7" descr="Тург в Берлине учитс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14400"/>
            <a:ext cx="4038600" cy="381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1752600" y="1066800"/>
            <a:ext cx="1447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latin typeface="Georgia" pitchFamily="18" charset="0"/>
              </a:rPr>
              <a:t>Берлин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228600" y="4800600"/>
            <a:ext cx="4191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Clr>
                <a:srgbClr val="000066"/>
              </a:buClr>
            </a:pPr>
            <a:r>
              <a:rPr lang="ru-RU" sz="2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 1839 г. И.С. Тургенев  живёт в Берлине,  где слушает лекции в университете, занимается классическими языками, пишет стихи.</a:t>
            </a:r>
          </a:p>
          <a:p>
            <a:pPr>
              <a:spcBef>
                <a:spcPct val="50000"/>
              </a:spcBef>
            </a:pPr>
            <a:endParaRPr lang="ru-RU" sz="2400" b="1" i="1" dirty="0"/>
          </a:p>
        </p:txBody>
      </p:sp>
      <p:pic>
        <p:nvPicPr>
          <p:cNvPr id="9" name="Picture 5" descr="Сергей Н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57200"/>
            <a:ext cx="3328378" cy="4800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931495" y="5715000"/>
            <a:ext cx="17459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Иван Тургенев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1838-1839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04800" y="304800"/>
            <a:ext cx="8540750" cy="6096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Встречи в Европе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8" name="Picture 8" descr="Mich_Al_Bakunin_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/>
          <a:stretch>
            <a:fillRect/>
          </a:stretch>
        </p:blipFill>
        <p:spPr>
          <a:xfrm>
            <a:off x="304800" y="1143000"/>
            <a:ext cx="2438400" cy="3193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7" name="Picture 7" descr="440px-Stankevich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6416195" y="1143000"/>
            <a:ext cx="2237268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3" name="Rectangle 3"/>
          <p:cNvSpPr>
            <a:spLocks noGrp="1" noRot="1" noChangeArrowheads="1"/>
          </p:cNvSpPr>
          <p:nvPr>
            <p:ph type="body" sz="half" idx="3"/>
          </p:nvPr>
        </p:nvSpPr>
        <p:spPr>
          <a:xfrm>
            <a:off x="152400" y="4876800"/>
            <a:ext cx="8534400" cy="1676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 Берлине Тургенев общается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Т. Н. Грановским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 В.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Станкевичем.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После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короткого пребывания в России в январе 1840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 писатель отправляется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Италию, но с мая 1840 по май 1841 он вновь в Берлине, где знакомится с М. А. Бакуниным.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5372" name="Picture 12" descr="Granovskij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screen">
            <a:lum bright="10000"/>
          </a:blip>
          <a:srcRect/>
          <a:stretch>
            <a:fillRect/>
          </a:stretch>
        </p:blipFill>
        <p:spPr>
          <a:xfrm>
            <a:off x="3276600" y="990600"/>
            <a:ext cx="2506302" cy="3581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4648200" y="914400"/>
            <a:ext cx="4495800" cy="5486400"/>
          </a:xfrm>
        </p:spPr>
        <p:txBody>
          <a:bodyPr>
            <a:normAutofit/>
          </a:bodyPr>
          <a:lstStyle/>
          <a:p>
            <a:pPr marL="0" indent="274638" algn="ctr" eaLnBrk="1" hangingPunct="1">
              <a:lnSpc>
                <a:spcPct val="90000"/>
              </a:lnSpc>
              <a:buClr>
                <a:srgbClr val="000066"/>
              </a:buClr>
              <a:buFont typeface="Arial" charset="0"/>
              <a:buNone/>
              <a:defRPr/>
            </a:pPr>
            <a:endParaRPr lang="ru-RU" sz="3000" b="1" dirty="0" smtClean="0">
              <a:solidFill>
                <a:srgbClr val="002060"/>
              </a:solidFill>
              <a:effectLst/>
              <a:latin typeface="Garamond" pitchFamily="18" charset="0"/>
            </a:endParaRPr>
          </a:p>
          <a:p>
            <a:pPr marL="0" indent="274638" eaLnBrk="1" hangingPunct="1">
              <a:lnSpc>
                <a:spcPct val="90000"/>
              </a:lnSpc>
              <a:buClr>
                <a:srgbClr val="000066"/>
              </a:buClr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1843 г. - начало литературной деятельности: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поэма «Параша»  </a:t>
            </a:r>
          </a:p>
          <a:p>
            <a:pPr marL="0" indent="274638" eaLnBrk="1" hangingPunct="1">
              <a:lnSpc>
                <a:spcPct val="90000"/>
              </a:lnSpc>
              <a:buClr>
                <a:srgbClr val="000066"/>
              </a:buClr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знакомство с критиком В. Белинским, перешедшее в дружбу</a:t>
            </a:r>
          </a:p>
          <a:p>
            <a:pPr marL="0" indent="274638" eaLnBrk="1" hangingPunct="1">
              <a:lnSpc>
                <a:spcPct val="90000"/>
              </a:lnSpc>
              <a:buClr>
                <a:srgbClr val="000066"/>
              </a:buClr>
              <a:buFontTx/>
              <a:buChar char="-"/>
              <a:defRPr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положительный отзыв </a:t>
            </a:r>
            <a:r>
              <a:rPr lang="ru-RU" sz="240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кри-тиков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на первое произведение</a:t>
            </a:r>
          </a:p>
          <a:p>
            <a:pPr marL="0" indent="274638" eaLnBrk="1" hangingPunct="1">
              <a:lnSpc>
                <a:spcPct val="90000"/>
              </a:lnSpc>
              <a:buClr>
                <a:srgbClr val="000066"/>
              </a:buClr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сотрудничество  с журналом «Современник»</a:t>
            </a:r>
          </a:p>
        </p:txBody>
      </p:sp>
      <p:pic>
        <p:nvPicPr>
          <p:cNvPr id="52226" name="Picture 2" descr="http://pochta-polevaya.ru/content/i/20132/belinski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3886200" cy="51816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7" name="Text Box 7"/>
          <p:cNvSpPr txBox="1">
            <a:spLocks noChangeArrowheads="1"/>
          </p:cNvSpPr>
          <p:nvPr/>
        </p:nvSpPr>
        <p:spPr bwMode="auto">
          <a:xfrm>
            <a:off x="4191000" y="2133600"/>
            <a:ext cx="4800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«Поэт, талант, аристократ, красавец,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богач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умён, образован… 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знаю,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чём природа отказала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ему? Наконец,  характер неистощимо прямой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прекрасный, 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выработанный в доброй школе».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Ф.И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Достоевски</a:t>
            </a:r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й</a:t>
            </a:r>
          </a:p>
        </p:txBody>
      </p:sp>
      <p:pic>
        <p:nvPicPr>
          <p:cNvPr id="51202" name="Picture 2" descr="http://cont.ws/uploads/posts/894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3575437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6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91000" y="533400"/>
            <a:ext cx="47244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 России, в стране всяческого, революционного и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религиоз-ного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максимализма, стране самосожжений, стране самых неистовых чрезмерностей, Тургенев едва ли не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единствен-ный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после Пушкина, гений меры и, следовательно, гений культуры. Ибо что такое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культу-ра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как не измерение,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накопле-ние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и сохранение ценностей. </a:t>
            </a: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Д. Мережковский</a:t>
            </a:r>
          </a:p>
          <a:p>
            <a:endParaRPr lang="ru-RU" dirty="0"/>
          </a:p>
        </p:txBody>
      </p:sp>
      <p:pic>
        <p:nvPicPr>
          <p:cNvPr id="3" name="Picture 6" descr="сканирование003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1001" y="304800"/>
            <a:ext cx="3352800" cy="4356146"/>
          </a:xfrm>
          <a:prstGeom prst="rect">
            <a:avLst/>
          </a:prstGeom>
          <a:noFill/>
          <a:ln w="76200" cmpd="tri">
            <a:solidFill>
              <a:schemeClr val="folHlink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52400" y="4572000"/>
            <a:ext cx="60039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Поэтому не было ничего удивительного в том, что вдохновенное пение юной испанки (Полине было тогда 22 года) потрясло восторженного молодого Тургенева, которому едва минуло 25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лет.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5" name="Picture 5" descr="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>
            <a:lum bright="10000" contrast="10000"/>
          </a:blip>
          <a:srcRect/>
          <a:stretch>
            <a:fillRect/>
          </a:stretch>
        </p:blipFill>
        <p:spPr>
          <a:xfrm>
            <a:off x="228600" y="1371600"/>
            <a:ext cx="2514902" cy="3124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5844" name="Picture 4" descr="15-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lum bright="10000" contrast="20000"/>
          </a:blip>
          <a:stretch>
            <a:fillRect/>
          </a:stretch>
        </p:blipFill>
        <p:spPr>
          <a:xfrm>
            <a:off x="6386814" y="3211210"/>
            <a:ext cx="2406666" cy="326579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819400" y="1066800"/>
            <a:ext cx="604996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Музыкальный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сезон 1843-1844 годов был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особенным в жизни И.С. Тургенева, потому что в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северной столице возобновились представления парижской Итальянской оперы. Среди певиц особо выделялась Полина Виардо, выступавшая с огромным успехом.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2895600" y="2819400"/>
            <a:ext cx="4800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воспоминаниям современников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зрителей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неотразимо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действовала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необычайная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страстность её пения.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50" name="WordArt 10"/>
          <p:cNvSpPr>
            <a:spLocks noChangeArrowheads="1" noChangeShapeType="1" noTextEdit="1"/>
          </p:cNvSpPr>
          <p:nvPr/>
        </p:nvSpPr>
        <p:spPr bwMode="auto">
          <a:xfrm>
            <a:off x="838200" y="381000"/>
            <a:ext cx="69945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9525">
                <a:solidFill>
                  <a:srgbClr val="00FF00"/>
                </a:solidFill>
                <a:round/>
                <a:headEnd/>
                <a:tailEnd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457200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Встреча на всю жизнь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сканирование004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304800" y="228600"/>
            <a:ext cx="3780360" cy="5577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52400" y="6172200"/>
            <a:ext cx="45679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М.-П. Виардо-Гарсиа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1843 г.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П.Ф. Соколов.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24400" y="1219200"/>
            <a:ext cx="4191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Осенью 1843г. Тургенев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впер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вые услышал пение Полины Виардо и был буквально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окол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дован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её  голосом и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артистиз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мом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С этой минуты вся его жизнь, талант, богатство были полжены к ногам этой необыкновенной женщины.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иард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3657600" cy="4883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343400" y="990600"/>
            <a:ext cx="4572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Дочь знаменитого испанского тенора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Мануэля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Гарсиа, она с детства знала театр, слушала исполнение оперных певцов, росла среди аристократов. С 16 лет выступала в Лондоне, Париже, Итальянской  опере. Красотою  Виардо не славилась. В разговоре, по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воспоми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наниям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современников, была жива, блестяща, смела, характер имела властный. В Петербурге она открыла гастроли  оперой «Севильский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цирюль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ник» и имела потрясающий успех.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2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304800" y="533400"/>
            <a:ext cx="4038600" cy="5870575"/>
          </a:xfrm>
        </p:spPr>
        <p:txBody>
          <a:bodyPr/>
          <a:lstStyle/>
          <a:p>
            <a:pPr marL="0" indent="274638" eaLnBrk="1" hangingPunct="1">
              <a:lnSpc>
                <a:spcPct val="90000"/>
              </a:lnSpc>
              <a:buFont typeface="Arial" charset="0"/>
              <a:buNone/>
            </a:pPr>
            <a:endParaRPr lang="ru-RU" sz="2200" b="1" i="1" dirty="0" smtClean="0">
              <a:solidFill>
                <a:srgbClr val="990000"/>
              </a:solidFill>
              <a:effectLst/>
              <a:latin typeface="Georgia" pitchFamily="18" charset="0"/>
            </a:endParaRPr>
          </a:p>
          <a:p>
            <a:pPr marL="0" indent="274638"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«Я ничего не видел на свете лучше Вас… Встретить Вас на своём пути было величайшим счастьем моей жизни, моя преданность и </a:t>
            </a:r>
            <a:r>
              <a:rPr lang="ru-RU" sz="2400" b="1" i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благодар-ность</a:t>
            </a: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не имеют границ и умрут только вместе со мной».</a:t>
            </a:r>
          </a:p>
          <a:p>
            <a:pPr marL="0" indent="274638" eaLnBrk="1" hangingPunct="1">
              <a:lnSpc>
                <a:spcPct val="90000"/>
              </a:lnSpc>
              <a:buFont typeface="Arial" charset="0"/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(из письма И.С. Тургенева)</a:t>
            </a:r>
            <a:endParaRPr lang="ru-RU" sz="2000" b="1" i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27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533400"/>
            <a:ext cx="3617913" cy="5280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8534400" y="617220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28600" y="838200"/>
            <a:ext cx="5257800" cy="5184775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общим отзывам, Виардо не была красива. Сутуловатая, с крупными чертами лица, она многим казалась даже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уродливой.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из почитателей её таланта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вспоми-нал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 она не блистала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красотой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но на сцене преображалась до неузнаваемости: «Некрасива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!»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произнёс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мой сосед сзади! </a:t>
            </a:r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самом деле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– подумал 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я. Вдруг совершилось что-то необыкновенное: раздались  такие восхитительные бархатные ноты, каких, казалось, никто никогда не слыхивал. И уста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её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были прелестны! Кто сказал «некрасива»?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Нелепость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самого же Тургенева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Полина Виардо  всегда была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красавицей.</a:t>
            </a:r>
          </a:p>
        </p:txBody>
      </p:sp>
      <p:pic>
        <p:nvPicPr>
          <p:cNvPr id="38916" name="Picture 4" descr="П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5638800" y="914400"/>
            <a:ext cx="3311066" cy="4564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3276600" y="228600"/>
            <a:ext cx="54864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Тургенев Полине Виардо: «О мой горячо любимый друг, я постоянно, день и ночь, думаю о Вас, и с такой бесконечной любовью! Каждый раз, когда Вы обо мне думаете, Вы спокойно можете сказать: «Мой образ стоит теперь перед его глазами. И он поклоняется мне». Это буквально так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Georgia" pitchFamily="18" charset="0"/>
            </a:endParaRPr>
          </a:p>
        </p:txBody>
      </p:sp>
      <p:pic>
        <p:nvPicPr>
          <p:cNvPr id="4" name="Picture 2" descr="Виардо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1000" y="304799"/>
            <a:ext cx="2743200" cy="3806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28600" y="4419600"/>
            <a:ext cx="5867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Читая подобное, понимаешь, что Полина Виардо приносила писателю не только душевные страдания. Именно она была источником творческого вдохновения писателя, и во многом потому, что проявляла живой неподдельный интерес ко всем произведениям, выходившим из-под его пера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cdn.fishki.net/upload/post/201411/19/1330516/1_kopi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572000"/>
            <a:ext cx="2838450" cy="18923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962400" y="908050"/>
            <a:ext cx="5181600" cy="5218113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Хотя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писатель  и называл  себя  бессемейным 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бобылём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 него  была  дочь (1842-1919)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от 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мимолетной  связи  с  белошвейкой  своей 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Тургенев, узнав 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существовании дочери,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сразу  принял  заботы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себя,  а  Полина  Виардо, которой  он  сообщил  об  этом, предложила ему  отправить  девочку  к ней. 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1850 году 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дочь писателя навсегда 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покинула  Россию, 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превратив-шись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 Пелагеи  в 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Полину.  Она воспитывалась 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вместе с детьми 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Виардо и  получила достойное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дворянское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воспита-ние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образование. Эта история  и послужила основой для сюжета повести «Ася».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sz="2000" dirty="0">
              <a:solidFill>
                <a:schemeClr val="tx2"/>
              </a:solidFill>
              <a:latin typeface="Georgia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sz="2000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46084" name="Picture 4" descr="полина тургене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"/>
            <a:ext cx="3352800" cy="5745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3810000"/>
            <a:ext cx="84582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Полина Тургенева до конца жизни сохранила неприязненное отношение к Виардо, хотя получила в её доме всё, о чём можно только мечтать, так как сердцем отца всецело владела только певица. Иван  Сергеевич  безукоризненно  выполнял отцовский долг:  дал  дочери  достойное  воспитание  и образование  и  всю  жизнь  безропотно  нёс  всё  возраставшее  бремя  материальных и моральных  забот о ней. Семейная  жизнь  дочери  не  сложилась: в 1865 году  она неудачно вышла  замуж  за  французского  коммерсанта  Гастона  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Брюэра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них родились дети: в 1872 – Жанна, в 1875- Жорж  Альбер, появления  которых  писатель  ждал  с  нетерпением. Внуков  он любил, проявлял  к ним неизменный интерес, был заботливым  дедом.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://vicentini.ru/art-gallery/zhizn-iskusstvo-vremya/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4600575" cy="33813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257800" y="243840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Вечер в доме Виардо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371600"/>
            <a:ext cx="4419600" cy="5046662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Творческая судьба Тургенева была прекрасна: всемирная известность пришла к нему при жизни, «он читан на всех языках, как Байрон, Шиллер, Гете и Диккенс». Но драматична и до конца непостижима его человеческая судьба: свою жизнь Тургенев разделил между Россией и Европой. Почему же так получилось,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русский писатель, любивший родину, годами, десятилетиями жил во Франции?</a:t>
            </a:r>
          </a:p>
        </p:txBody>
      </p:sp>
      <p:pic>
        <p:nvPicPr>
          <p:cNvPr id="34819" name="Picture 3" descr="Тургенев2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876800" y="1066800"/>
            <a:ext cx="3989387" cy="5434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1403350" y="260350"/>
            <a:ext cx="68405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919" name="Picture 7" descr="сканирование00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799"/>
            <a:ext cx="2971800" cy="4906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4920" name="Text Box 8"/>
          <p:cNvSpPr txBox="1">
            <a:spLocks noChangeArrowheads="1"/>
          </p:cNvSpPr>
          <p:nvPr/>
        </p:nvSpPr>
        <p:spPr bwMode="auto">
          <a:xfrm>
            <a:off x="4572000" y="1219200"/>
            <a:ext cx="42672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приезд Тургенева на родину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 большим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праздником для множества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людей. Писателю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было 60 лет, но он выглядел гораздо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старше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в глазах его, добрых 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ласковых, чувствовалось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утомление, какая-то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затаённая грусть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54102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И.С. Тургенев. 1880 г.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Фотография М.М. Панова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4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4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4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28600" y="5105400"/>
            <a:ext cx="8686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 smtClean="0">
                <a:solidFill>
                  <a:srgbClr val="000000"/>
                </a:solidFill>
                <a:latin typeface="Georgia" pitchFamily="18" charset="0"/>
              </a:rPr>
              <a:t>   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Чтобы представить родителей И.С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Тургенева, нужно прочитать  его  произведения: «Первая любовь» и «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Муму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- в 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которых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писатель описал семейную драму, которая оставила глубокий след в его душе.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6" name="Picture 2" descr="http://to-world-travel.ru/img/2015/042603/00029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400"/>
            <a:ext cx="6096000" cy="45720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612" name="Picture 4" descr="de79e533925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914400"/>
            <a:ext cx="3628015" cy="44294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CC99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24613" name="Text Box 5"/>
          <p:cNvSpPr txBox="1">
            <a:spLocks noChangeArrowheads="1"/>
          </p:cNvSpPr>
          <p:nvPr/>
        </p:nvSpPr>
        <p:spPr bwMode="auto">
          <a:xfrm>
            <a:off x="304800" y="1066800"/>
            <a:ext cx="47244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Последний раз Тургенев побывал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родине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мае 1881г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Друзьям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неоднократно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высказывал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свою «решимость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вернуться в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Россию  и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там поселиться». «Когда вы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будете в Спасском, – просил 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одного из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друзей, –   поклонитесь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 меня дому, саду,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моему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молодому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дубу, – 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родине поклонитесь, которую я уже,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вероятно, никогда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увижу».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4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4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4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4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4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4" name="Picture 6" descr="сканирование004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143000" y="304800"/>
            <a:ext cx="6342231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9015" name="Text Box 7"/>
          <p:cNvSpPr txBox="1">
            <a:spLocks noChangeArrowheads="1"/>
          </p:cNvSpPr>
          <p:nvPr/>
        </p:nvSpPr>
        <p:spPr bwMode="auto">
          <a:xfrm>
            <a:off x="285750" y="5029200"/>
            <a:ext cx="862965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Творчество Тургенева неотделимо от музыкальной культуры.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 звучит во многих его  произведениях,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 писатель не знал наслаждения выше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Романс «Утро туманное, утро седое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..»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песнь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любви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милой сердцу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родине.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Georgia" pitchFamily="18" charset="0"/>
              </a:rPr>
              <a:t> 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5000" y="4343400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Спасское-Лутовиново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Фортепиано в столовой.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9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9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99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99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3505200"/>
            <a:ext cx="8839200" cy="2808288"/>
          </a:xfrm>
        </p:spPr>
        <p:txBody>
          <a:bodyPr>
            <a:noAutofit/>
          </a:bodyPr>
          <a:lstStyle/>
          <a:p>
            <a:pPr marL="274638" indent="441325">
              <a:lnSpc>
                <a:spcPct val="80000"/>
              </a:lnSpc>
              <a:buFontTx/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Писатели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часто встречались вместе: сначала на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воскресных собраниях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маленькой гостиной Флобера, затем на ежемесячных обедах в кафе «</a:t>
            </a:r>
            <a:r>
              <a:rPr lang="ru-RU" sz="2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Риш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которые получили название «обедов пяти», так как их неизменными участниками оставались Флобер, Золя, Доде и Эдмон Гонкур.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Иван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Сергеевич знакомил  писателей с лучшими представителями русской реалистической литературы: Пушкиным, Гоголем,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Толстым.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638" indent="441325">
              <a:lnSpc>
                <a:spcPct val="80000"/>
              </a:lnSpc>
              <a:buFontTx/>
              <a:buNone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Ближе всех Тургенев сошелся с Флобером. По его собственному признанию, у него было всего два друга: в России – Белинский, а во Франции – Гюстав Флобер.</a:t>
            </a:r>
          </a:p>
        </p:txBody>
      </p:sp>
      <p:pic>
        <p:nvPicPr>
          <p:cNvPr id="56323" name="Picture 3" descr="флоб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2286000" cy="3208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5" name="Picture 5" descr="Tyrgenev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52400"/>
            <a:ext cx="2444750" cy="3194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667000" y="381000"/>
            <a:ext cx="3733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Тургенев знакомится 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сближа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ется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 лучшими французскими литераторами: Флобером, Золя, Мериме, Мопассаном, Доде,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Готье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братьями Гонкур, Жорж Санд.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38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4953000" y="609600"/>
            <a:ext cx="3482975" cy="4676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9" name="Picture 7" descr="23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609600"/>
            <a:ext cx="3846512" cy="4679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81000" y="5562600"/>
            <a:ext cx="8305800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3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И. Тургенев – </a:t>
            </a:r>
            <a:r>
              <a:rPr lang="ru-RU" sz="2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почётный </a:t>
            </a:r>
            <a:r>
              <a:rPr lang="ru-RU" sz="23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доктор Оксфордского университета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http://topreferat.znate.ru/pars_docs/refs/42/41008/41008-17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52400"/>
            <a:ext cx="6019800" cy="42039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600" y="4419600"/>
            <a:ext cx="8610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Скончался Иван Сергеевич 22 августа 1883 года. Смерти предшествовало более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полутора лет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мучительной болезни (рак спинного мозга).</a:t>
            </a:r>
          </a:p>
          <a:p>
            <a:pPr>
              <a:buFont typeface="Arial" charset="0"/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церемонии отпевания присутствовал «целый мирок людей богатырского роста с расплывчатыми чертами лица, бородатых, как Бог-Отец, – подлинная  Россия в миниатюре, о существовании которой в Париже и не подозревали».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turgenev_05"/>
          <p:cNvPicPr>
            <a:picLocks noChangeAspect="1" noChangeArrowheads="1"/>
          </p:cNvPicPr>
          <p:nvPr/>
        </p:nvPicPr>
        <p:blipFill>
          <a:blip r:embed="rId2" cstate="print"/>
          <a:srcRect l="5052" t="7086" r="5052" b="7086"/>
          <a:stretch>
            <a:fillRect/>
          </a:stretch>
        </p:blipFill>
        <p:spPr bwMode="auto">
          <a:xfrm>
            <a:off x="3886200" y="609600"/>
            <a:ext cx="4997674" cy="3400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4928693" y="4572000"/>
            <a:ext cx="29194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Гравюра  похорон 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И. Тургенева в Петерб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урге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2400" y="1371600"/>
            <a:ext cx="3657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И.С. Тургенева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было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тправлено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Россию. По заве-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анию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писателя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он похоронен на Волковом кладбище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Петербурге было устроено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торжественное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погребение, какого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видывали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 времён кончины Пушкина.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2209801"/>
            <a:ext cx="4727575" cy="2133600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Франция с гордостью усыновила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 Вас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если бы Вы того пожелали, но Вы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всегда оставались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верным России…»</a:t>
            </a:r>
          </a:p>
        </p:txBody>
      </p:sp>
      <p:pic>
        <p:nvPicPr>
          <p:cNvPr id="60419" name="Picture 3" descr="Памятник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5257800" y="381000"/>
            <a:ext cx="3429000" cy="595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57200" y="381000"/>
            <a:ext cx="449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в Париже на проводах гроба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телом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писателя в Россию</a:t>
            </a:r>
          </a:p>
          <a:p>
            <a:pPr>
              <a:buFont typeface="Arial" charset="0"/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французский писатель и</a:t>
            </a:r>
          </a:p>
          <a:p>
            <a:pPr>
              <a:buFont typeface="Arial" charset="0"/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публицист Эдмон Абу сказал:</a:t>
            </a:r>
            <a:endParaRPr lang="ru-RU" sz="24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8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353425" cy="62388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Могила И.С. Тургенева на Волковом кладбище </a:t>
            </a:r>
            <a:b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Санкт-Петербурге</a:t>
            </a:r>
          </a:p>
        </p:txBody>
      </p:sp>
      <p:pic>
        <p:nvPicPr>
          <p:cNvPr id="33178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052513"/>
            <a:ext cx="8008937" cy="530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17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682268" y="228600"/>
            <a:ext cx="40018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solidFill>
                  <a:srgbClr val="006600"/>
                </a:solidFill>
              </a:rPr>
              <a:t>  </a:t>
            </a:r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Памятники   </a:t>
            </a:r>
            <a:r>
              <a:rPr lang="ru-RU" sz="32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Муму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3" name="Picture 9" descr="145059s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3375"/>
            <a:ext cx="4392613" cy="32718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94" name="Picture 10" descr="Cap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068638"/>
            <a:ext cx="4464050" cy="3348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250825" y="3860800"/>
            <a:ext cx="31497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Россия, Санкт-Петербург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5791200" y="2349500"/>
            <a:ext cx="274319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Франция, </a:t>
            </a:r>
            <a:r>
              <a:rPr lang="ru-RU" sz="2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Онфлер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95" grpId="0"/>
      <p:bldP spid="1639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5334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Используемые  Интернет-ресурсы: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600200"/>
            <a:ext cx="8458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http://www.voxxter.ru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2.http://www.domotdina.ru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3.http://www.to-world-trevel.ru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4.http://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www.vicentini.ru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5.http://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www.photshare.ru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6.http://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www.istrabibl.ru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7.http://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www.biographer.ru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8.http://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www.nasledie.turgenev.ru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4419600" y="1524000"/>
            <a:ext cx="4724400" cy="4651375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 отцу  И.С. Тургенев</a:t>
            </a:r>
          </a:p>
          <a:p>
            <a:pPr>
              <a:buFont typeface="Arial" charset="0"/>
              <a:buNone/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принадлежал к старинному</a:t>
            </a:r>
          </a:p>
          <a:p>
            <a:pPr>
              <a:buFont typeface="Arial" charset="0"/>
              <a:buNone/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дворянскому роду, который</a:t>
            </a:r>
          </a:p>
          <a:p>
            <a:pPr>
              <a:buFont typeface="Arial" charset="0"/>
              <a:buNone/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брал свои корни со времён</a:t>
            </a:r>
          </a:p>
          <a:p>
            <a:pPr>
              <a:buFont typeface="Arial" charset="0"/>
              <a:buNone/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Ивана Грозного.  </a:t>
            </a:r>
          </a:p>
          <a:p>
            <a:pPr>
              <a:buFont typeface="Arial" charset="0"/>
              <a:buNone/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Мать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урожденная </a:t>
            </a:r>
            <a:r>
              <a:rPr lang="ru-RU" sz="2400" b="1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Лутовинова</a:t>
            </a: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Font typeface="Arial" charset="0"/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ыла богатая помещица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71682" name="Picture 2" descr="http://v.900igr.net:10/datai/literatura/Turgenev-Zapiski-okhotnika/0026-017-Gerby-Turgenevykh-i-Lutovinovyk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3995879" cy="5181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28600" y="3962400"/>
            <a:ext cx="2971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ru-RU" b="1" i="1" dirty="0">
              <a:solidFill>
                <a:srgbClr val="006600"/>
              </a:solidFill>
            </a:endParaRPr>
          </a:p>
          <a:p>
            <a:pPr algn="ctr"/>
            <a:endParaRPr lang="ru-RU" b="1" i="1" dirty="0">
              <a:solidFill>
                <a:srgbClr val="0066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6600" y="152400"/>
            <a:ext cx="5562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Варваре Петровне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Лутовиновой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было уже под 30, когда в Спасское заехал молодой офицер Сергей Николаевич Тургенев. Она сразу в него влюбилась за редкостную красоту. В 1816 г. они венчались, а через год у них родился сын Николай, затем Иван. Мать И. Тургенева была властной, суровой женщиной. Сын её  любил, но боялся гнева и жестоких наказаний 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200400" y="2819400"/>
            <a:ext cx="5638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8" name="Picture 2" descr="http://v.900igr.net:10/datai/literatura/Biografii-pisatelej/0010-003-Turgenev-uchit-chitatelej-dorozhit-svobodoj-ljubovju-by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2209800" cy="398162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600" y="4572000"/>
            <a:ext cx="5029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Сергей Николаевич Тургенев соединял в себе разные качества предков: был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мужест-венен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очень красив и женолюбив. Счастливою с мужем Варвара Петровна не могла быть, но любила его безгранично и безответно. </a:t>
            </a:r>
            <a:endParaRPr lang="ru-RU" sz="2000" dirty="0"/>
          </a:p>
        </p:txBody>
      </p:sp>
      <p:pic>
        <p:nvPicPr>
          <p:cNvPr id="10" name="Picture 9" descr="Fath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3048000"/>
            <a:ext cx="2362200" cy="33057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3" name="Rectangle 33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0" y="533400"/>
            <a:ext cx="4572000" cy="2667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/>
              <a:t/>
            </a:r>
            <a:br>
              <a:rPr lang="ru-RU" sz="1800" b="1" dirty="0"/>
            </a:b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имении </a:t>
            </a:r>
            <a:r>
              <a:rPr lang="ru-RU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Спасское-Лутовиново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Мценский</a:t>
            </a:r>
            <a:r>
              <a:rPr lang="ru-RU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уезд Орловской губернии) прошли детские </a:t>
            </a: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годы Тургенева,  который рано научился тонко чувствовать природу средней полосы России.</a:t>
            </a:r>
            <a:endParaRPr lang="ru-RU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5" name="Rectangle 35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3959225" y="3429000"/>
            <a:ext cx="5184775" cy="3048000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«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Ненависть к крепостному праву уже тогда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жила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мне, она, между прочим, была причиной тому, что я, выросший среди побоев и истязаний, не осквернил руки своей ни одним ударом…»</a:t>
            </a:r>
          </a:p>
        </p:txBody>
      </p:sp>
      <p:pic>
        <p:nvPicPr>
          <p:cNvPr id="68610" name="Picture 2" descr="http://cs621223.vk.me/v621223529/1ce89/FdoazmSjFyA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362" y="3810000"/>
            <a:ext cx="3832364" cy="2554288"/>
          </a:xfrm>
          <a:prstGeom prst="rect">
            <a:avLst/>
          </a:prstGeom>
          <a:noFill/>
        </p:spPr>
      </p:pic>
      <p:pic>
        <p:nvPicPr>
          <p:cNvPr id="68612" name="Picture 4" descr="http://img-7.photosight.ru/cd2/3488264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799" y="381000"/>
            <a:ext cx="4106779" cy="2743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3" name="Picture 1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600" y="1219200"/>
            <a:ext cx="4164012" cy="2410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28600" y="4038600"/>
            <a:ext cx="3733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бесконечными службами, оран-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жереями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винными подвалами, кладовыми, конюшнями, со знаменитым парком 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фрукто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вым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садом.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152400"/>
            <a:ext cx="8763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Родовое имение Тургеневых</a:t>
            </a:r>
          </a:p>
          <a:p>
            <a:pPr algn="ctr"/>
            <a:r>
              <a:rPr lang="ru-RU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Спасское-Лутовиново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9" descr="им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276600"/>
            <a:ext cx="4876800" cy="3400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572000" y="1143000"/>
            <a:ext cx="4343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Село находится в нескольких верстах от Мценска, уездного города Орловской губернии. Огромное барское поместье в берёзовой роще с усадьбой в виде подковы,  с церковью напротив, с домом в сорок комнат,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6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96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6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8" y="214313"/>
            <a:ext cx="4321175" cy="550862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Усадебный дом И.С. Тургенева. 1881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Я.П. Полонский. </a:t>
            </a:r>
          </a:p>
        </p:txBody>
      </p:sp>
      <p:pic>
        <p:nvPicPr>
          <p:cNvPr id="284678" name="Picture 6" descr="сканирование00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228600" y="838200"/>
            <a:ext cx="4537075" cy="3346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4680" name="Picture 8" descr="сканирование004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24300" y="3644900"/>
            <a:ext cx="4968875" cy="2952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4681" name="Rectangle 9"/>
          <p:cNvSpPr>
            <a:spLocks noChangeArrowheads="1"/>
          </p:cNvSpPr>
          <p:nvPr/>
        </p:nvSpPr>
        <p:spPr bwMode="auto">
          <a:xfrm>
            <a:off x="304800" y="5410200"/>
            <a:ext cx="34194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Спасское-Лутовиново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Поповский пруд. 1881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Я.П. Полонский.</a:t>
            </a:r>
            <a:r>
              <a:rPr lang="ru-RU" dirty="0" smtClean="0">
                <a:solidFill>
                  <a:srgbClr val="000000"/>
                </a:solidFill>
                <a:latin typeface="Georgia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Georgia" pitchFamily="18" charset="0"/>
              </a:rPr>
            </a:br>
            <a:endParaRPr lang="ru-RU" dirty="0">
              <a:solidFill>
                <a:srgbClr val="000000"/>
              </a:solidFill>
              <a:latin typeface="Georgia" pitchFamily="18" charset="0"/>
            </a:endParaRPr>
          </a:p>
        </p:txBody>
      </p:sp>
      <p:sp>
        <p:nvSpPr>
          <p:cNvPr id="284682" name="Text Box 10"/>
          <p:cNvSpPr txBox="1">
            <a:spLocks noChangeArrowheads="1"/>
          </p:cNvSpPr>
          <p:nvPr/>
        </p:nvSpPr>
        <p:spPr bwMode="auto">
          <a:xfrm>
            <a:off x="4953000" y="1752600"/>
            <a:ext cx="3962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домом сад с роскошными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цветниками, с тёмными тенистыми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аллеями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спускается к прудам.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4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4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4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84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4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4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84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4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4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4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4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4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6" grpId="0"/>
      <p:bldP spid="284681" grpId="0"/>
      <p:bldP spid="2846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914400" y="1524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«Дворянское гнездо» И.С. Тургенева.</a:t>
            </a:r>
            <a:endParaRPr lang="ru-RU" sz="2400" b="1" i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to-world-travel.ru/img/2015/042603/01283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4495800"/>
            <a:ext cx="3208420" cy="2133600"/>
          </a:xfrm>
          <a:prstGeom prst="rect">
            <a:avLst/>
          </a:prstGeom>
          <a:noFill/>
        </p:spPr>
      </p:pic>
      <p:pic>
        <p:nvPicPr>
          <p:cNvPr id="31748" name="Picture 4" descr="http://voxxter.ru/common/img/exposition/1214/imgB%20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572000"/>
            <a:ext cx="3093834" cy="2057400"/>
          </a:xfrm>
          <a:prstGeom prst="rect">
            <a:avLst/>
          </a:prstGeom>
          <a:noFill/>
        </p:spPr>
      </p:pic>
      <p:pic>
        <p:nvPicPr>
          <p:cNvPr id="31752" name="Picture 8" descr="https://cdn5.roomble.com/wp-content/uploads/2015/import/e3dfde7bf8753553200e6947abbc38bdd33b8f1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2286000"/>
            <a:ext cx="3581400" cy="2386303"/>
          </a:xfrm>
          <a:prstGeom prst="rect">
            <a:avLst/>
          </a:prstGeom>
          <a:noFill/>
        </p:spPr>
      </p:pic>
      <p:pic>
        <p:nvPicPr>
          <p:cNvPr id="31754" name="Picture 10" descr="http://journal-shkolniku.ru/img/ohottur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52400"/>
            <a:ext cx="1851660" cy="3048000"/>
          </a:xfrm>
          <a:prstGeom prst="rect">
            <a:avLst/>
          </a:prstGeom>
          <a:noFill/>
        </p:spPr>
      </p:pic>
      <p:pic>
        <p:nvPicPr>
          <p:cNvPr id="31756" name="Picture 12" descr="http://77.r.photoshare.ru/00776/00768f4c6634cdd078382a3d250465c178e216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838200"/>
            <a:ext cx="3269191" cy="24518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1261</TotalTime>
  <Words>2162</Words>
  <Application>Microsoft Office PowerPoint</Application>
  <PresentationFormat>Экран (4:3)</PresentationFormat>
  <Paragraphs>144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 В  имении Спасское-Лутовиново (Мценский уезд Орловской губернии) прошли детские годы Тургенева,  который рано научился тонко чувствовать природу средней полосы России.</vt:lpstr>
      <vt:lpstr>Слайд 7</vt:lpstr>
      <vt:lpstr>Усадебный дом И.С. Тургенева. 1881 Я.П. Полонский. </vt:lpstr>
      <vt:lpstr>«Дворянское гнездо» И.С. Тургенева.</vt:lpstr>
      <vt:lpstr>Слайд 10</vt:lpstr>
      <vt:lpstr>Слайд 11</vt:lpstr>
      <vt:lpstr>Слайд 12</vt:lpstr>
      <vt:lpstr>Слайд 13</vt:lpstr>
      <vt:lpstr>Тургеневу не было ещё и 15 лет, когда он стал студентом словесного отделения Московского университета</vt:lpstr>
      <vt:lpstr>Слайд 15</vt:lpstr>
      <vt:lpstr>Слайд 16</vt:lpstr>
      <vt:lpstr>Встречи в Европе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Могила И.С. Тургенева на Волковом кладбище  в Санкт-Петербурге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Людмила</cp:lastModifiedBy>
  <cp:revision>134</cp:revision>
  <cp:lastPrinted>1601-01-01T00:00:00Z</cp:lastPrinted>
  <dcterms:created xsi:type="dcterms:W3CDTF">1601-01-01T00:00:00Z</dcterms:created>
  <dcterms:modified xsi:type="dcterms:W3CDTF">2016-03-28T03:17:30Z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